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419" r:id="rId3"/>
    <p:sldId id="420" r:id="rId4"/>
    <p:sldId id="363" r:id="rId5"/>
    <p:sldId id="315" r:id="rId6"/>
    <p:sldId id="342" r:id="rId7"/>
    <p:sldId id="351" r:id="rId8"/>
    <p:sldId id="352" r:id="rId9"/>
    <p:sldId id="353" r:id="rId10"/>
    <p:sldId id="354" r:id="rId11"/>
    <p:sldId id="356" r:id="rId12"/>
    <p:sldId id="357" r:id="rId13"/>
    <p:sldId id="358" r:id="rId14"/>
  </p:sldIdLst>
  <p:sldSz cx="9144000" cy="6858000" type="screen4x3"/>
  <p:notesSz cx="7086600" cy="10210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6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CC4"/>
    <a:srgbClr val="0066CC"/>
    <a:srgbClr val="3366CC"/>
    <a:srgbClr val="336699"/>
    <a:srgbClr val="B2B2B2"/>
    <a:srgbClr val="FF9900"/>
    <a:srgbClr val="A50021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355" autoAdjust="0"/>
  </p:normalViewPr>
  <p:slideViewPr>
    <p:cSldViewPr>
      <p:cViewPr varScale="1">
        <p:scale>
          <a:sx n="71" d="100"/>
          <a:sy n="71" d="100"/>
        </p:scale>
        <p:origin x="28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57" y="77"/>
      </p:cViewPr>
      <p:guideLst>
        <p:guide orient="horz" pos="321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F3C50226-F69E-4F6C-95ED-2FB900FE3F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9469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9F788-EC26-467E-93B1-214159D8ABC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9765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50226-F69E-4F6C-95ED-2FB900FE3FA4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078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1A1E0-F091-4D47-AF72-DE2489F1DE5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16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5A098-0CEA-43E5-AE55-2B632FE6973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5141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50226-F69E-4F6C-95ED-2FB900FE3FA4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05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A312B-D664-4F39-BFF4-2F428DE796C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7033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580B9-DBF7-48C6-B316-8960FBB1273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8718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8798F-966F-4716-965D-68F19F50AB8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2557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D13CD-DAB5-4A5C-AA39-1AF454E9629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00542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F7740-5FA8-4CD1-912D-93C64C89DD9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0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24521-0565-4234-91D7-8B13463E856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65095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50226-F69E-4F6C-95ED-2FB900FE3FA4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4380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50226-F69E-4F6C-95ED-2FB900FE3FA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19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484313"/>
            <a:ext cx="8207375" cy="9366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636838"/>
            <a:ext cx="8207375" cy="2808287"/>
          </a:xfrm>
        </p:spPr>
        <p:txBody>
          <a:bodyPr/>
          <a:lstStyle>
            <a:lvl1pPr marL="0" indent="0"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  <a:p>
            <a:pPr lvl="0"/>
            <a:endParaRPr lang="en-GB" altLang="en-US" noProof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AF28B6-59DC-4D3B-A5C6-EC18D4E031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7150-FF38-4175-9A4F-0865A84901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039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414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414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12A07-2199-492B-944D-687CB5BE0D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44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7C9-424F-480F-8CC1-1B12239104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61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038128" y="5920804"/>
            <a:ext cx="2895600" cy="476250"/>
          </a:xfrm>
        </p:spPr>
        <p:txBody>
          <a:bodyPr/>
          <a:lstStyle/>
          <a:p>
            <a:endParaRPr lang="en-GB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D7C9-424F-480F-8CC1-1B12239104A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1" name="Footer Placeholder 10"/>
          <p:cNvSpPr txBox="1">
            <a:spLocks/>
          </p:cNvSpPr>
          <p:nvPr userDrawn="1"/>
        </p:nvSpPr>
        <p:spPr bwMode="auto">
          <a:xfrm>
            <a:off x="3347864" y="6313487"/>
            <a:ext cx="28956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329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06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06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15816" y="5662612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984047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AB2B12-59C2-4B6C-A06F-EC19705534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42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1350" y="61896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308F-AEAE-41FF-BC39-BCE4AF76B9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5856" y="5517232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1803C-51AB-444F-A80C-3F4B560526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752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AB878-5134-48F8-9652-A112C9D594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381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3848" y="5572919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305CE-E53C-4B97-AEA7-3B3EEE717E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16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C41A2-20CF-4984-8B1F-ED264EC09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828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 40pt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EAD7C9-424F-480F-8CC1-1B12239104A5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93191" name="Picture 7" descr="Enterprise Ireland PowerPoint Strip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9938"/>
            <a:ext cx="9145588" cy="100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 28pt</a:t>
            </a:r>
          </a:p>
          <a:p>
            <a:pPr lvl="1"/>
            <a:r>
              <a:rPr lang="en-GB" altLang="en-US"/>
              <a:t>Second level 24pt</a:t>
            </a:r>
          </a:p>
          <a:p>
            <a:pPr lvl="2"/>
            <a:r>
              <a:rPr lang="en-GB" altLang="en-US"/>
              <a:t>Third level 20pt</a:t>
            </a:r>
          </a:p>
          <a:p>
            <a:pPr lvl="3"/>
            <a:r>
              <a:rPr lang="en-GB" altLang="en-US"/>
              <a:t>Fourth level 18pt</a:t>
            </a:r>
          </a:p>
          <a:p>
            <a:pPr lvl="4"/>
            <a:r>
              <a:rPr lang="en-GB" altLang="en-US"/>
              <a:t>Fifth level 16pt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66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666666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6666"/>
        </a:buClr>
        <a:buSzPct val="14000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6666"/>
        </a:buClr>
        <a:buSzPct val="125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66666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666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666666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7271469" cy="2088232"/>
          </a:xfrm>
        </p:spPr>
        <p:txBody>
          <a:bodyPr/>
          <a:lstStyle/>
          <a:p>
            <a:r>
              <a:rPr lang="en-IE" altLang="en-US" sz="3600" dirty="0"/>
              <a:t>Capturing Creativity:</a:t>
            </a:r>
            <a:br>
              <a:rPr lang="en-IE" altLang="en-US" sz="3600" dirty="0"/>
            </a:br>
            <a:r>
              <a:rPr lang="en-IE" altLang="en-US" sz="2400" i="1" dirty="0"/>
              <a:t>Intellectual Asset Management and IP Strategy.</a:t>
            </a:r>
            <a:endParaRPr lang="en-GB" altLang="en-US" sz="2400" i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08275"/>
            <a:ext cx="8207375" cy="3313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IE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IE" alt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IE" altLang="en-US" sz="1800" b="1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altLang="en-US" sz="2000" b="1" dirty="0"/>
              <a:t>	</a:t>
            </a:r>
            <a:endParaRPr lang="en-IE" altLang="en-US" sz="1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IE" altLang="en-US" sz="1800" dirty="0"/>
              <a:t>Intellectual Property Awareness Programme – June 2018</a:t>
            </a:r>
            <a:endParaRPr lang="en-GB" alt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6A56CB-2359-4902-9646-70C123310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16160" y="809829"/>
            <a:ext cx="3783632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5" t="12318" r="14499" b="9204"/>
          <a:stretch>
            <a:fillRect/>
          </a:stretch>
        </p:blipFill>
        <p:spPr bwMode="auto">
          <a:xfrm>
            <a:off x="3348038" y="2492375"/>
            <a:ext cx="52197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331" name="AutoShape 3"/>
          <p:cNvSpPr>
            <a:spLocks noChangeArrowheads="1"/>
          </p:cNvSpPr>
          <p:nvPr/>
        </p:nvSpPr>
        <p:spPr bwMode="auto">
          <a:xfrm>
            <a:off x="0" y="4797425"/>
            <a:ext cx="3732213" cy="1335088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Processes</a:t>
            </a:r>
            <a:endParaRPr lang="en-GB" altLang="en-US" b="1">
              <a:solidFill>
                <a:schemeClr val="bg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7332" name="AutoShape 4"/>
          <p:cNvSpPr>
            <a:spLocks noChangeArrowheads="1"/>
          </p:cNvSpPr>
          <p:nvPr/>
        </p:nvSpPr>
        <p:spPr bwMode="auto">
          <a:xfrm>
            <a:off x="360363" y="3933825"/>
            <a:ext cx="3048000" cy="1079500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 dirty="0">
                <a:solidFill>
                  <a:schemeClr val="bg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Intellectual Capital</a:t>
            </a:r>
            <a:endParaRPr lang="en-GB" altLang="en-US" b="1" dirty="0">
              <a:solidFill>
                <a:schemeClr val="bg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7333" name="AutoShape 5"/>
          <p:cNvSpPr>
            <a:spLocks noChangeArrowheads="1"/>
          </p:cNvSpPr>
          <p:nvPr/>
        </p:nvSpPr>
        <p:spPr bwMode="auto">
          <a:xfrm>
            <a:off x="792163" y="3070225"/>
            <a:ext cx="2052637" cy="1079500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Intellectual Assets</a:t>
            </a:r>
            <a:endParaRPr lang="en-GB" altLang="en-US" b="1">
              <a:solidFill>
                <a:schemeClr val="bg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7334" name="AutoShape 6"/>
          <p:cNvSpPr>
            <a:spLocks noChangeArrowheads="1"/>
          </p:cNvSpPr>
          <p:nvPr/>
        </p:nvSpPr>
        <p:spPr bwMode="auto">
          <a:xfrm>
            <a:off x="1187450" y="2205038"/>
            <a:ext cx="1368425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Property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Intellectual Asset Management </a:t>
            </a:r>
            <a:endParaRPr lang="en-GB" altLang="en-US" sz="3200" b="1" dirty="0"/>
          </a:p>
        </p:txBody>
      </p:sp>
      <p:sp>
        <p:nvSpPr>
          <p:cNvPr id="227336" name="AutoShape 8"/>
          <p:cNvSpPr>
            <a:spLocks noChangeArrowheads="1"/>
          </p:cNvSpPr>
          <p:nvPr/>
        </p:nvSpPr>
        <p:spPr bwMode="auto">
          <a:xfrm>
            <a:off x="2700338" y="908050"/>
            <a:ext cx="5616575" cy="1585913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i="1" dirty="0">
                <a:solidFill>
                  <a:schemeClr val="bg1"/>
                </a:solidFill>
              </a:rPr>
              <a:t>Core Intellectual Assets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A subset of IAs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Key sources of intangible value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Recognised legal rights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Enforceable, Valuable &amp; Transferable Creativity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27337" name="Line 9"/>
          <p:cNvSpPr>
            <a:spLocks noChangeShapeType="1"/>
          </p:cNvSpPr>
          <p:nvPr/>
        </p:nvSpPr>
        <p:spPr bwMode="auto">
          <a:xfrm>
            <a:off x="2555875" y="2781300"/>
            <a:ext cx="2736850" cy="503238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95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i="1" dirty="0"/>
              <a:t>Communicating your Value</a:t>
            </a:r>
            <a:endParaRPr lang="en-GB" altLang="en-US" sz="1800" b="1" i="1" dirty="0"/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395288" y="1268413"/>
            <a:ext cx="73329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IE" altLang="en-US" b="1" i="1" dirty="0">
                <a:latin typeface="Calibri" panose="020F0502020204030204" pitchFamily="34" charset="0"/>
              </a:rPr>
              <a:t>Example: Supporting a patent enforcement action or investor due diligence</a:t>
            </a:r>
            <a:endParaRPr lang="en-GB" altLang="en-US" b="1" i="1" dirty="0">
              <a:latin typeface="Calibri" panose="020F0502020204030204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755650" y="4292600"/>
            <a:ext cx="288925" cy="1335088"/>
          </a:xfrm>
          <a:prstGeom prst="can">
            <a:avLst>
              <a:gd name="adj" fmla="val 115522"/>
            </a:avLst>
          </a:prstGeom>
          <a:gradFill rotWithShape="1">
            <a:gsLst>
              <a:gs pos="0">
                <a:srgbClr val="003399"/>
              </a:gs>
              <a:gs pos="50000">
                <a:schemeClr val="bg1"/>
              </a:gs>
              <a:gs pos="100000">
                <a:srgbClr val="0033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755650" y="3516313"/>
            <a:ext cx="288925" cy="1079500"/>
          </a:xfrm>
          <a:prstGeom prst="can">
            <a:avLst>
              <a:gd name="adj" fmla="val 93407"/>
            </a:avLst>
          </a:prstGeom>
          <a:gradFill rotWithShape="1">
            <a:gsLst>
              <a:gs pos="0">
                <a:srgbClr val="339966"/>
              </a:gs>
              <a:gs pos="50000">
                <a:schemeClr val="bg1"/>
              </a:gs>
              <a:gs pos="100000">
                <a:srgbClr val="3399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755650" y="2724150"/>
            <a:ext cx="288925" cy="1079500"/>
          </a:xfrm>
          <a:prstGeom prst="can">
            <a:avLst>
              <a:gd name="adj" fmla="val 93407"/>
            </a:avLst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755650" y="1892300"/>
            <a:ext cx="287338" cy="1079500"/>
          </a:xfrm>
          <a:prstGeom prst="can">
            <a:avLst>
              <a:gd name="adj" fmla="val 93922"/>
            </a:avLst>
          </a:prstGeom>
          <a:gradFill rotWithShape="1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1187450" y="1989138"/>
            <a:ext cx="3384550" cy="3600450"/>
            <a:chOff x="839" y="981"/>
            <a:chExt cx="2132" cy="2268"/>
          </a:xfrm>
        </p:grpSpPr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839" y="1117"/>
              <a:ext cx="454" cy="317"/>
            </a:xfrm>
            <a:custGeom>
              <a:avLst/>
              <a:gdLst>
                <a:gd name="G0" fmla="+- 18887 0 0"/>
                <a:gd name="G1" fmla="+- 5383 0 0"/>
                <a:gd name="G2" fmla="+- 21600 0 5383"/>
                <a:gd name="G3" fmla="+- 10800 0 5383"/>
                <a:gd name="G4" fmla="+- 21600 0 18887"/>
                <a:gd name="G5" fmla="*/ G4 G3 10800"/>
                <a:gd name="G6" fmla="+- 21600 0 G5"/>
                <a:gd name="T0" fmla="*/ 18887 w 21600"/>
                <a:gd name="T1" fmla="*/ 0 h 21600"/>
                <a:gd name="T2" fmla="*/ 0 w 21600"/>
                <a:gd name="T3" fmla="*/ 10800 h 21600"/>
                <a:gd name="T4" fmla="*/ 1888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887" y="0"/>
                  </a:moveTo>
                  <a:lnTo>
                    <a:pt x="18887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887" y="16217"/>
                  </a:lnTo>
                  <a:lnTo>
                    <a:pt x="1888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 sz="2400"/>
            </a:p>
          </p:txBody>
        </p:sp>
        <p:sp>
          <p:nvSpPr>
            <p:cNvPr id="29" name="AutoShape 9"/>
            <p:cNvSpPr>
              <a:spLocks noChangeArrowheads="1"/>
            </p:cNvSpPr>
            <p:nvPr/>
          </p:nvSpPr>
          <p:spPr bwMode="auto">
            <a:xfrm>
              <a:off x="839" y="2795"/>
              <a:ext cx="454" cy="317"/>
            </a:xfrm>
            <a:custGeom>
              <a:avLst/>
              <a:gdLst>
                <a:gd name="G0" fmla="+- 18887 0 0"/>
                <a:gd name="G1" fmla="+- 5383 0 0"/>
                <a:gd name="G2" fmla="+- 21600 0 5383"/>
                <a:gd name="G3" fmla="+- 10800 0 5383"/>
                <a:gd name="G4" fmla="+- 21600 0 18887"/>
                <a:gd name="G5" fmla="*/ G4 G3 10800"/>
                <a:gd name="G6" fmla="+- 21600 0 G5"/>
                <a:gd name="T0" fmla="*/ 18887 w 21600"/>
                <a:gd name="T1" fmla="*/ 0 h 21600"/>
                <a:gd name="T2" fmla="*/ 0 w 21600"/>
                <a:gd name="T3" fmla="*/ 10800 h 21600"/>
                <a:gd name="T4" fmla="*/ 1888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887" y="0"/>
                  </a:moveTo>
                  <a:lnTo>
                    <a:pt x="18887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887" y="16217"/>
                  </a:lnTo>
                  <a:lnTo>
                    <a:pt x="1888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 sz="2400"/>
            </a:p>
          </p:txBody>
        </p:sp>
        <p:sp>
          <p:nvSpPr>
            <p:cNvPr id="30" name="AutoShape 10"/>
            <p:cNvSpPr>
              <a:spLocks noChangeArrowheads="1"/>
            </p:cNvSpPr>
            <p:nvPr/>
          </p:nvSpPr>
          <p:spPr bwMode="auto">
            <a:xfrm>
              <a:off x="839" y="2205"/>
              <a:ext cx="454" cy="317"/>
            </a:xfrm>
            <a:custGeom>
              <a:avLst/>
              <a:gdLst>
                <a:gd name="G0" fmla="+- 18887 0 0"/>
                <a:gd name="G1" fmla="+- 5383 0 0"/>
                <a:gd name="G2" fmla="+- 21600 0 5383"/>
                <a:gd name="G3" fmla="+- 10800 0 5383"/>
                <a:gd name="G4" fmla="+- 21600 0 18887"/>
                <a:gd name="G5" fmla="*/ G4 G3 10800"/>
                <a:gd name="G6" fmla="+- 21600 0 G5"/>
                <a:gd name="T0" fmla="*/ 18887 w 21600"/>
                <a:gd name="T1" fmla="*/ 0 h 21600"/>
                <a:gd name="T2" fmla="*/ 0 w 21600"/>
                <a:gd name="T3" fmla="*/ 10800 h 21600"/>
                <a:gd name="T4" fmla="*/ 1888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887" y="0"/>
                  </a:moveTo>
                  <a:lnTo>
                    <a:pt x="18887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887" y="16217"/>
                  </a:lnTo>
                  <a:lnTo>
                    <a:pt x="1888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 sz="2400"/>
            </a:p>
          </p:txBody>
        </p:sp>
        <p:sp>
          <p:nvSpPr>
            <p:cNvPr id="31" name="AutoShape 11"/>
            <p:cNvSpPr>
              <a:spLocks noChangeArrowheads="1"/>
            </p:cNvSpPr>
            <p:nvPr/>
          </p:nvSpPr>
          <p:spPr bwMode="auto">
            <a:xfrm>
              <a:off x="854" y="1661"/>
              <a:ext cx="454" cy="317"/>
            </a:xfrm>
            <a:custGeom>
              <a:avLst/>
              <a:gdLst>
                <a:gd name="G0" fmla="+- 18887 0 0"/>
                <a:gd name="G1" fmla="+- 5383 0 0"/>
                <a:gd name="G2" fmla="+- 21600 0 5383"/>
                <a:gd name="G3" fmla="+- 10800 0 5383"/>
                <a:gd name="G4" fmla="+- 21600 0 18887"/>
                <a:gd name="G5" fmla="*/ G4 G3 10800"/>
                <a:gd name="G6" fmla="+- 21600 0 G5"/>
                <a:gd name="T0" fmla="*/ 18887 w 21600"/>
                <a:gd name="T1" fmla="*/ 0 h 21600"/>
                <a:gd name="T2" fmla="*/ 0 w 21600"/>
                <a:gd name="T3" fmla="*/ 10800 h 21600"/>
                <a:gd name="T4" fmla="*/ 1888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887" y="0"/>
                  </a:moveTo>
                  <a:lnTo>
                    <a:pt x="18887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887" y="16217"/>
                  </a:lnTo>
                  <a:lnTo>
                    <a:pt x="1888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 sz="2400"/>
            </a:p>
          </p:txBody>
        </p:sp>
        <p:sp>
          <p:nvSpPr>
            <p:cNvPr id="32" name="AutoShape 12"/>
            <p:cNvSpPr>
              <a:spLocks noChangeArrowheads="1"/>
            </p:cNvSpPr>
            <p:nvPr/>
          </p:nvSpPr>
          <p:spPr bwMode="auto">
            <a:xfrm>
              <a:off x="1383" y="981"/>
              <a:ext cx="1588" cy="499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IE" altLang="en-US" sz="2400" b="1" i="1">
                  <a:solidFill>
                    <a:schemeClr val="bg1"/>
                  </a:solidFill>
                </a:rPr>
                <a:t>Patent</a:t>
              </a:r>
              <a:endParaRPr lang="en-GB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3" name="AutoShape 13"/>
            <p:cNvSpPr>
              <a:spLocks noChangeArrowheads="1"/>
            </p:cNvSpPr>
            <p:nvPr/>
          </p:nvSpPr>
          <p:spPr bwMode="auto">
            <a:xfrm>
              <a:off x="1383" y="1570"/>
              <a:ext cx="1588" cy="499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IE" altLang="en-US" sz="2400" b="1" i="1" dirty="0">
                  <a:solidFill>
                    <a:schemeClr val="bg1"/>
                  </a:solidFill>
                </a:rPr>
                <a:t>Data &amp; Records</a:t>
              </a:r>
              <a:endParaRPr lang="en-GB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>
              <a:off x="1383" y="2165"/>
              <a:ext cx="1588" cy="499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IE" altLang="en-US" sz="2400" b="1" i="1">
                  <a:solidFill>
                    <a:schemeClr val="bg1"/>
                  </a:solidFill>
                </a:rPr>
                <a:t>Resources</a:t>
              </a:r>
              <a:endParaRPr lang="en-GB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5" name="AutoShape 15"/>
            <p:cNvSpPr>
              <a:spLocks noChangeArrowheads="1"/>
            </p:cNvSpPr>
            <p:nvPr/>
          </p:nvSpPr>
          <p:spPr bwMode="auto">
            <a:xfrm>
              <a:off x="1383" y="2750"/>
              <a:ext cx="1588" cy="499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7081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IE" altLang="en-US" sz="2400" b="1" i="1" dirty="0">
                  <a:solidFill>
                    <a:schemeClr val="bg1"/>
                  </a:solidFill>
                </a:rPr>
                <a:t>Process</a:t>
              </a:r>
              <a:endParaRPr lang="en-GB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AutoShape 16"/>
          <p:cNvSpPr>
            <a:spLocks noChangeArrowheads="1"/>
          </p:cNvSpPr>
          <p:nvPr/>
        </p:nvSpPr>
        <p:spPr bwMode="auto">
          <a:xfrm>
            <a:off x="4643438" y="2060575"/>
            <a:ext cx="4105275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1600" b="1" dirty="0"/>
              <a:t>The  Asset</a:t>
            </a:r>
            <a:endParaRPr lang="en-GB" altLang="en-US" sz="1600" b="1" dirty="0"/>
          </a:p>
        </p:txBody>
      </p:sp>
      <p:sp>
        <p:nvSpPr>
          <p:cNvPr id="38" name="AutoShape 18"/>
          <p:cNvSpPr>
            <a:spLocks noChangeArrowheads="1"/>
          </p:cNvSpPr>
          <p:nvPr/>
        </p:nvSpPr>
        <p:spPr bwMode="auto">
          <a:xfrm>
            <a:off x="4643438" y="3932238"/>
            <a:ext cx="4105275" cy="728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1600" b="1" dirty="0"/>
              <a:t>Funding, inventors, intelligence, collaborators, precursors etc.</a:t>
            </a:r>
            <a:endParaRPr lang="en-GB" altLang="en-US" sz="1600" b="1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4643438" y="2924175"/>
            <a:ext cx="4105275" cy="733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1600" b="1" dirty="0"/>
              <a:t>Technical data, notebooks, undisclosed info, IP pipeline, licenses, agreements, assignments, certifications etc.</a:t>
            </a:r>
            <a:endParaRPr lang="en-GB" altLang="en-US" sz="1600" b="1" dirty="0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4714875" y="4778376"/>
            <a:ext cx="4105275" cy="830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1600" b="1" dirty="0"/>
              <a:t>IAM system, invention capture process, contract terms, policies, reward and recognition, standards </a:t>
            </a:r>
            <a:r>
              <a:rPr lang="en-IE" altLang="en-US" sz="1600" b="1" dirty="0" err="1"/>
              <a:t>etc</a:t>
            </a:r>
            <a:endParaRPr lang="en-GB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5455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57200" y="549275"/>
            <a:ext cx="8229600" cy="51117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66666"/>
              </a:buClr>
              <a:buSzPct val="14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66666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66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en-IE" altLang="en-US" sz="54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en-IE" altLang="en-US" sz="5400" b="1">
                <a:solidFill>
                  <a:schemeClr val="bg1"/>
                </a:solidFill>
                <a:latin typeface="Calibri" panose="020F0502020204030204" pitchFamily="34" charset="0"/>
              </a:rPr>
              <a:t>IP Strategy – </a:t>
            </a:r>
          </a:p>
          <a:p>
            <a:pPr algn="ctr">
              <a:buFontTx/>
              <a:buNone/>
            </a:pPr>
            <a:r>
              <a:rPr lang="en-IE" altLang="en-US" sz="5400" b="1">
                <a:solidFill>
                  <a:schemeClr val="bg1"/>
                </a:solidFill>
                <a:latin typeface="Calibri" panose="020F0502020204030204" pitchFamily="34" charset="0"/>
              </a:rPr>
              <a:t>Using Intellectual Assets to Scale Innovative Businesses</a:t>
            </a:r>
          </a:p>
        </p:txBody>
      </p:sp>
    </p:spTree>
    <p:extLst>
      <p:ext uri="{BB962C8B-B14F-4D97-AF65-F5344CB8AC3E}">
        <p14:creationId xmlns:p14="http://schemas.microsoft.com/office/powerpoint/2010/main" val="4229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26" name="AutoShape 22"/>
          <p:cNvSpPr>
            <a:spLocks noChangeArrowheads="1"/>
          </p:cNvSpPr>
          <p:nvPr/>
        </p:nvSpPr>
        <p:spPr bwMode="auto">
          <a:xfrm>
            <a:off x="160726" y="873124"/>
            <a:ext cx="2879725" cy="647700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>
                <a:solidFill>
                  <a:schemeClr val="bg1"/>
                </a:solidFill>
              </a:rPr>
              <a:t>Intellectual Asset</a:t>
            </a:r>
          </a:p>
          <a:p>
            <a:pPr algn="ctr"/>
            <a:r>
              <a:rPr lang="en-IE" altLang="en-US" sz="2000" b="1">
                <a:solidFill>
                  <a:schemeClr val="bg1"/>
                </a:solidFill>
              </a:rPr>
              <a:t> Management</a:t>
            </a:r>
            <a:endParaRPr lang="en-GB" altLang="en-US" b="1">
              <a:solidFill>
                <a:schemeClr val="bg1"/>
              </a:solidFill>
            </a:endParaRPr>
          </a:p>
        </p:txBody>
      </p:sp>
      <p:sp>
        <p:nvSpPr>
          <p:cNvPr id="226327" name="AutoShape 23"/>
          <p:cNvSpPr>
            <a:spLocks noChangeArrowheads="1"/>
          </p:cNvSpPr>
          <p:nvPr/>
        </p:nvSpPr>
        <p:spPr bwMode="auto">
          <a:xfrm>
            <a:off x="3381076" y="885825"/>
            <a:ext cx="2991149" cy="647700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dirty="0">
                <a:solidFill>
                  <a:schemeClr val="bg1"/>
                </a:solidFill>
              </a:rPr>
              <a:t>Business Development Strategy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2994070" y="894348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altLang="en-US" sz="3600" dirty="0"/>
              <a:t>+</a:t>
            </a:r>
            <a:endParaRPr lang="en-GB" altLang="en-US" sz="3600" dirty="0"/>
          </a:p>
        </p:txBody>
      </p:sp>
      <p:sp>
        <p:nvSpPr>
          <p:cNvPr id="226306" name="AutoShape 2"/>
          <p:cNvSpPr>
            <a:spLocks noChangeArrowheads="1"/>
          </p:cNvSpPr>
          <p:nvPr/>
        </p:nvSpPr>
        <p:spPr bwMode="auto">
          <a:xfrm>
            <a:off x="88900" y="4665603"/>
            <a:ext cx="3732213" cy="13350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3399"/>
              </a:gs>
              <a:gs pos="50000">
                <a:schemeClr val="bg1"/>
              </a:gs>
              <a:gs pos="100000">
                <a:srgbClr val="0033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</a:rPr>
              <a:t>Processes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6307" name="AutoShape 3"/>
          <p:cNvSpPr>
            <a:spLocks noChangeArrowheads="1"/>
          </p:cNvSpPr>
          <p:nvPr/>
        </p:nvSpPr>
        <p:spPr bwMode="auto">
          <a:xfrm>
            <a:off x="449263" y="3802003"/>
            <a:ext cx="3048000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39966"/>
              </a:gs>
              <a:gs pos="50000">
                <a:schemeClr val="bg1"/>
              </a:gs>
              <a:gs pos="100000">
                <a:srgbClr val="3399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 dirty="0">
                <a:latin typeface="Calibri" panose="020F0502020204030204" pitchFamily="34" charset="0"/>
                <a:cs typeface="Arial" panose="020B0604020202020204" pitchFamily="34" charset="0"/>
              </a:rPr>
              <a:t>Intellectual Capital</a:t>
            </a:r>
            <a:endParaRPr lang="en-GB" altLang="en-US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881063" y="2938403"/>
            <a:ext cx="2052637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Assets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1276350" y="2073216"/>
            <a:ext cx="1368425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Property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26310" name="Group 6"/>
          <p:cNvGrpSpPr>
            <a:grpSpLocks/>
          </p:cNvGrpSpPr>
          <p:nvPr/>
        </p:nvGrpSpPr>
        <p:grpSpPr bwMode="auto">
          <a:xfrm>
            <a:off x="3492500" y="4594166"/>
            <a:ext cx="5651500" cy="1682750"/>
            <a:chOff x="2200" y="2931"/>
            <a:chExt cx="3560" cy="1060"/>
          </a:xfrm>
        </p:grpSpPr>
        <p:sp>
          <p:nvSpPr>
            <p:cNvPr id="226311" name="AutoShape 7"/>
            <p:cNvSpPr>
              <a:spLocks noChangeArrowheads="1"/>
            </p:cNvSpPr>
            <p:nvPr/>
          </p:nvSpPr>
          <p:spPr bwMode="auto">
            <a:xfrm>
              <a:off x="3459" y="3340"/>
              <a:ext cx="590" cy="317"/>
            </a:xfrm>
            <a:custGeom>
              <a:avLst/>
              <a:gdLst>
                <a:gd name="G0" fmla="+- 17471 0 0"/>
                <a:gd name="G1" fmla="+- 5383 0 0"/>
                <a:gd name="G2" fmla="+- 21600 0 5383"/>
                <a:gd name="G3" fmla="+- 10800 0 5383"/>
                <a:gd name="G4" fmla="+- 21600 0 17471"/>
                <a:gd name="G5" fmla="*/ G4 G3 10800"/>
                <a:gd name="G6" fmla="+- 21600 0 G5"/>
                <a:gd name="T0" fmla="*/ 17471 w 21600"/>
                <a:gd name="T1" fmla="*/ 0 h 21600"/>
                <a:gd name="T2" fmla="*/ 0 w 21600"/>
                <a:gd name="T3" fmla="*/ 10800 h 21600"/>
                <a:gd name="T4" fmla="*/ 17471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7471" y="0"/>
                  </a:moveTo>
                  <a:lnTo>
                    <a:pt x="17471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7471" y="16217"/>
                  </a:lnTo>
                  <a:lnTo>
                    <a:pt x="17471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26312" name="Rectangle 8"/>
            <p:cNvSpPr>
              <a:spLocks noChangeArrowheads="1"/>
            </p:cNvSpPr>
            <p:nvPr/>
          </p:nvSpPr>
          <p:spPr bwMode="auto">
            <a:xfrm>
              <a:off x="4150" y="3279"/>
              <a:ext cx="1610" cy="71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666666"/>
                </a:buClr>
                <a:buSzPct val="14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66666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66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66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IE" altLang="en-US" sz="1400" b="1" dirty="0">
                  <a:latin typeface="Calibri" panose="020F0502020204030204" pitchFamily="34" charset="0"/>
                </a:rPr>
                <a:t>1. Establishing and leading the vision.  Processes to ring fence the creative potential of the business.  Security, terms and documentation.</a:t>
              </a:r>
              <a:endParaRPr lang="en-GB" altLang="en-US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26313" name="AutoShape 9"/>
            <p:cNvSpPr>
              <a:spLocks noChangeArrowheads="1"/>
            </p:cNvSpPr>
            <p:nvPr/>
          </p:nvSpPr>
          <p:spPr bwMode="auto">
            <a:xfrm>
              <a:off x="2517" y="2931"/>
              <a:ext cx="907" cy="862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003399"/>
                </a:gs>
                <a:gs pos="50000">
                  <a:schemeClr val="bg1"/>
                </a:gs>
                <a:gs pos="100000">
                  <a:srgbClr val="0033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IE" altLang="en-US" b="1">
                  <a:latin typeface="Calibri" panose="020F0502020204030204" pitchFamily="34" charset="0"/>
                  <a:cs typeface="Arial" panose="020B0604020202020204" pitchFamily="34" charset="0"/>
                </a:rPr>
                <a:t>Management &amp;</a:t>
              </a:r>
            </a:p>
            <a:p>
              <a:pPr algn="ctr"/>
              <a:r>
                <a:rPr lang="en-IE" altLang="en-US" b="1">
                  <a:latin typeface="Calibri" panose="020F0502020204030204" pitchFamily="34" charset="0"/>
                  <a:cs typeface="Arial" panose="020B0604020202020204" pitchFamily="34" charset="0"/>
                </a:rPr>
                <a:t> Leadership</a:t>
              </a:r>
              <a:endParaRPr lang="en-GB" altLang="en-US" b="1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314" name="AutoShape 10"/>
            <p:cNvSpPr>
              <a:spLocks noChangeArrowheads="1"/>
            </p:cNvSpPr>
            <p:nvPr/>
          </p:nvSpPr>
          <p:spPr bwMode="auto">
            <a:xfrm>
              <a:off x="2200" y="3476"/>
              <a:ext cx="453" cy="300"/>
            </a:xfrm>
            <a:prstGeom prst="leftRightArrow">
              <a:avLst>
                <a:gd name="adj1" fmla="val 50000"/>
                <a:gd name="adj2" fmla="val 30200"/>
              </a:avLst>
            </a:prstGeom>
            <a:gradFill rotWithShape="1">
              <a:gsLst>
                <a:gs pos="0">
                  <a:srgbClr val="C0C0C0"/>
                </a:gs>
                <a:gs pos="5000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226315" name="Group 11"/>
          <p:cNvGrpSpPr>
            <a:grpSpLocks/>
          </p:cNvGrpSpPr>
          <p:nvPr/>
        </p:nvGrpSpPr>
        <p:grpSpPr bwMode="auto">
          <a:xfrm>
            <a:off x="3059113" y="3875028"/>
            <a:ext cx="6084887" cy="1195388"/>
            <a:chOff x="1927" y="2477"/>
            <a:chExt cx="3833" cy="753"/>
          </a:xfrm>
        </p:grpSpPr>
        <p:sp>
          <p:nvSpPr>
            <p:cNvPr id="226316" name="AutoShape 12"/>
            <p:cNvSpPr>
              <a:spLocks noChangeArrowheads="1"/>
            </p:cNvSpPr>
            <p:nvPr/>
          </p:nvSpPr>
          <p:spPr bwMode="auto">
            <a:xfrm>
              <a:off x="3606" y="2750"/>
              <a:ext cx="408" cy="31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26317" name="Rectangle 13"/>
            <p:cNvSpPr>
              <a:spLocks noChangeArrowheads="1"/>
            </p:cNvSpPr>
            <p:nvPr/>
          </p:nvSpPr>
          <p:spPr bwMode="auto">
            <a:xfrm>
              <a:off x="4150" y="2659"/>
              <a:ext cx="1610" cy="571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666666"/>
                </a:buClr>
                <a:buSzPct val="14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66666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66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66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IE" altLang="en-US" sz="1400" b="1">
                  <a:latin typeface="Calibri" panose="020F0502020204030204" pitchFamily="34" charset="0"/>
                </a:rPr>
                <a:t>2. R&amp;D, innovation, technology development, NPD, collaboration, artistic/creative, brand development.</a:t>
              </a:r>
              <a:endParaRPr lang="en-GB" altLang="en-US" sz="1400" b="1">
                <a:latin typeface="Calibri" panose="020F0502020204030204" pitchFamily="34" charset="0"/>
              </a:endParaRPr>
            </a:p>
          </p:txBody>
        </p:sp>
        <p:sp>
          <p:nvSpPr>
            <p:cNvPr id="226318" name="AutoShape 14"/>
            <p:cNvSpPr>
              <a:spLocks noChangeArrowheads="1"/>
            </p:cNvSpPr>
            <p:nvPr/>
          </p:nvSpPr>
          <p:spPr bwMode="auto">
            <a:xfrm>
              <a:off x="2279" y="2477"/>
              <a:ext cx="1285" cy="68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339966"/>
                </a:gs>
                <a:gs pos="50000">
                  <a:schemeClr val="bg1"/>
                </a:gs>
                <a:gs pos="100000">
                  <a:srgbClr val="33996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IE" altLang="en-US" b="1" dirty="0">
                  <a:latin typeface="Calibri" panose="020F0502020204030204" pitchFamily="34" charset="0"/>
                  <a:cs typeface="Arial" panose="020B0604020202020204" pitchFamily="34" charset="0"/>
                </a:rPr>
                <a:t>Innovation </a:t>
              </a:r>
            </a:p>
            <a:p>
              <a:pPr algn="ctr"/>
              <a:r>
                <a:rPr lang="en-IE" altLang="en-US" b="1" dirty="0">
                  <a:latin typeface="Calibri" panose="020F0502020204030204" pitchFamily="34" charset="0"/>
                  <a:cs typeface="Arial" panose="020B0604020202020204" pitchFamily="34" charset="0"/>
                </a:rPr>
                <a:t>Activities</a:t>
              </a:r>
              <a:endParaRPr lang="en-GB" altLang="en-US" b="1" dirty="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319" name="AutoShape 15"/>
            <p:cNvSpPr>
              <a:spLocks noChangeArrowheads="1"/>
            </p:cNvSpPr>
            <p:nvPr/>
          </p:nvSpPr>
          <p:spPr bwMode="auto">
            <a:xfrm>
              <a:off x="1927" y="2795"/>
              <a:ext cx="545" cy="300"/>
            </a:xfrm>
            <a:prstGeom prst="leftRightArrow">
              <a:avLst>
                <a:gd name="adj1" fmla="val 50000"/>
                <a:gd name="adj2" fmla="val 36333"/>
              </a:avLst>
            </a:prstGeom>
            <a:gradFill rotWithShape="1">
              <a:gsLst>
                <a:gs pos="0">
                  <a:srgbClr val="C0C0C0"/>
                </a:gs>
                <a:gs pos="5000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226320" name="Group 16"/>
          <p:cNvGrpSpPr>
            <a:grpSpLocks/>
          </p:cNvGrpSpPr>
          <p:nvPr/>
        </p:nvGrpSpPr>
        <p:grpSpPr bwMode="auto">
          <a:xfrm>
            <a:off x="2789238" y="2865378"/>
            <a:ext cx="6354762" cy="1295400"/>
            <a:chOff x="1757" y="1842"/>
            <a:chExt cx="4003" cy="816"/>
          </a:xfrm>
        </p:grpSpPr>
        <p:sp>
          <p:nvSpPr>
            <p:cNvPr id="226321" name="AutoShape 17"/>
            <p:cNvSpPr>
              <a:spLocks noChangeArrowheads="1"/>
            </p:cNvSpPr>
            <p:nvPr/>
          </p:nvSpPr>
          <p:spPr bwMode="auto">
            <a:xfrm>
              <a:off x="3833" y="2160"/>
              <a:ext cx="362" cy="317"/>
            </a:xfrm>
            <a:custGeom>
              <a:avLst/>
              <a:gdLst>
                <a:gd name="G0" fmla="+- 18119 0 0"/>
                <a:gd name="G1" fmla="+- 5383 0 0"/>
                <a:gd name="G2" fmla="+- 21600 0 5383"/>
                <a:gd name="G3" fmla="+- 10800 0 5383"/>
                <a:gd name="G4" fmla="+- 21600 0 18119"/>
                <a:gd name="G5" fmla="*/ G4 G3 10800"/>
                <a:gd name="G6" fmla="+- 21600 0 G5"/>
                <a:gd name="T0" fmla="*/ 18119 w 21600"/>
                <a:gd name="T1" fmla="*/ 0 h 21600"/>
                <a:gd name="T2" fmla="*/ 0 w 21600"/>
                <a:gd name="T3" fmla="*/ 10800 h 21600"/>
                <a:gd name="T4" fmla="*/ 18119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119" y="0"/>
                  </a:moveTo>
                  <a:lnTo>
                    <a:pt x="18119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119" y="16217"/>
                  </a:lnTo>
                  <a:lnTo>
                    <a:pt x="18119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26322" name="AutoShape 18"/>
            <p:cNvSpPr>
              <a:spLocks noChangeArrowheads="1"/>
            </p:cNvSpPr>
            <p:nvPr/>
          </p:nvSpPr>
          <p:spPr bwMode="auto">
            <a:xfrm>
              <a:off x="1973" y="1933"/>
              <a:ext cx="1905" cy="725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CC3300"/>
                </a:gs>
                <a:gs pos="50000">
                  <a:schemeClr val="bg1"/>
                </a:gs>
                <a:gs pos="100000">
                  <a:srgbClr val="CC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IE" altLang="en-US" b="1">
                  <a:latin typeface="Calibri" panose="020F0502020204030204" pitchFamily="34" charset="0"/>
                  <a:cs typeface="Arial" panose="020B0604020202020204" pitchFamily="34" charset="0"/>
                </a:rPr>
                <a:t>Market Development</a:t>
              </a:r>
              <a:endParaRPr lang="en-GB" altLang="en-US" b="1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323" name="Rectangle 19"/>
            <p:cNvSpPr>
              <a:spLocks noChangeArrowheads="1"/>
            </p:cNvSpPr>
            <p:nvPr/>
          </p:nvSpPr>
          <p:spPr bwMode="auto">
            <a:xfrm>
              <a:off x="4286" y="1842"/>
              <a:ext cx="1474" cy="72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666666"/>
                </a:buClr>
                <a:buSzPct val="14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66666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66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66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IE" altLang="en-US" sz="1400" b="1" dirty="0">
                  <a:latin typeface="Calibri" panose="020F0502020204030204" pitchFamily="34" charset="0"/>
                </a:rPr>
                <a:t>3. Capturing demand to drive market led innovation.  Sources of competitive advantage. Attracting customers in!</a:t>
              </a:r>
              <a:endParaRPr lang="en-GB" altLang="en-US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26324" name="AutoShape 20"/>
            <p:cNvSpPr>
              <a:spLocks noChangeArrowheads="1"/>
            </p:cNvSpPr>
            <p:nvPr/>
          </p:nvSpPr>
          <p:spPr bwMode="auto">
            <a:xfrm>
              <a:off x="1757" y="2250"/>
              <a:ext cx="453" cy="300"/>
            </a:xfrm>
            <a:prstGeom prst="leftRightArrow">
              <a:avLst>
                <a:gd name="adj1" fmla="val 50000"/>
                <a:gd name="adj2" fmla="val 30200"/>
              </a:avLst>
            </a:prstGeom>
            <a:gradFill rotWithShape="1">
              <a:gsLst>
                <a:gs pos="0">
                  <a:srgbClr val="C0C0C0"/>
                </a:gs>
                <a:gs pos="5000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226329" name="Group 25"/>
          <p:cNvGrpSpPr>
            <a:grpSpLocks/>
          </p:cNvGrpSpPr>
          <p:nvPr/>
        </p:nvGrpSpPr>
        <p:grpSpPr bwMode="auto">
          <a:xfrm>
            <a:off x="2500313" y="1782703"/>
            <a:ext cx="6643687" cy="1514475"/>
            <a:chOff x="1575" y="1160"/>
            <a:chExt cx="4185" cy="954"/>
          </a:xfrm>
        </p:grpSpPr>
        <p:sp>
          <p:nvSpPr>
            <p:cNvPr id="226330" name="Rectangle 26"/>
            <p:cNvSpPr>
              <a:spLocks noChangeArrowheads="1"/>
            </p:cNvSpPr>
            <p:nvPr/>
          </p:nvSpPr>
          <p:spPr bwMode="auto">
            <a:xfrm>
              <a:off x="4286" y="1160"/>
              <a:ext cx="1474" cy="62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666666"/>
                </a:buClr>
                <a:buSzPct val="14000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66666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66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6666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rgbClr val="666666"/>
                </a:buClr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n-IE" altLang="en-US" sz="1400" b="1" dirty="0">
                  <a:latin typeface="Calibri" panose="020F0502020204030204" pitchFamily="34" charset="0"/>
                </a:rPr>
                <a:t>4.  Scaling, investment and exploring new value creation opportunities.  Keeping competitors out!</a:t>
              </a:r>
              <a:endParaRPr lang="en-GB" altLang="en-US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226331" name="AutoShape 27"/>
            <p:cNvSpPr>
              <a:spLocks noChangeArrowheads="1"/>
            </p:cNvSpPr>
            <p:nvPr/>
          </p:nvSpPr>
          <p:spPr bwMode="auto">
            <a:xfrm>
              <a:off x="3923" y="1435"/>
              <a:ext cx="318" cy="362"/>
            </a:xfrm>
            <a:custGeom>
              <a:avLst/>
              <a:gdLst>
                <a:gd name="G0" fmla="+- 18887 0 0"/>
                <a:gd name="G1" fmla="+- 5383 0 0"/>
                <a:gd name="G2" fmla="+- 21600 0 5383"/>
                <a:gd name="G3" fmla="+- 10800 0 5383"/>
                <a:gd name="G4" fmla="+- 21600 0 18887"/>
                <a:gd name="G5" fmla="*/ G4 G3 10800"/>
                <a:gd name="G6" fmla="+- 21600 0 G5"/>
                <a:gd name="T0" fmla="*/ 18887 w 21600"/>
                <a:gd name="T1" fmla="*/ 0 h 21600"/>
                <a:gd name="T2" fmla="*/ 0 w 21600"/>
                <a:gd name="T3" fmla="*/ 10800 h 21600"/>
                <a:gd name="T4" fmla="*/ 1888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887" y="0"/>
                  </a:moveTo>
                  <a:lnTo>
                    <a:pt x="18887" y="5383"/>
                  </a:lnTo>
                  <a:lnTo>
                    <a:pt x="3375" y="5383"/>
                  </a:lnTo>
                  <a:lnTo>
                    <a:pt x="3375" y="16217"/>
                  </a:lnTo>
                  <a:lnTo>
                    <a:pt x="18887" y="16217"/>
                  </a:lnTo>
                  <a:lnTo>
                    <a:pt x="1888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383"/>
                  </a:moveTo>
                  <a:lnTo>
                    <a:pt x="1350" y="16217"/>
                  </a:lnTo>
                  <a:lnTo>
                    <a:pt x="2700" y="16217"/>
                  </a:lnTo>
                  <a:lnTo>
                    <a:pt x="2700" y="5383"/>
                  </a:lnTo>
                  <a:close/>
                </a:path>
                <a:path w="21600" h="21600">
                  <a:moveTo>
                    <a:pt x="0" y="5383"/>
                  </a:moveTo>
                  <a:lnTo>
                    <a:pt x="0" y="16217"/>
                  </a:lnTo>
                  <a:lnTo>
                    <a:pt x="675" y="16217"/>
                  </a:lnTo>
                  <a:lnTo>
                    <a:pt x="675" y="5383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26332" name="AutoShape 28"/>
            <p:cNvSpPr>
              <a:spLocks noChangeArrowheads="1"/>
            </p:cNvSpPr>
            <p:nvPr/>
          </p:nvSpPr>
          <p:spPr bwMode="auto">
            <a:xfrm>
              <a:off x="1746" y="1298"/>
              <a:ext cx="2359" cy="81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00"/>
                </a:gs>
                <a:gs pos="50000">
                  <a:schemeClr val="bg1"/>
                </a:gs>
                <a:gs pos="100000">
                  <a:srgbClr val="FFCC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IE" altLang="en-US" b="1">
                  <a:latin typeface="Calibri" panose="020F0502020204030204" pitchFamily="34" charset="0"/>
                  <a:cs typeface="Arial" panose="020B0604020202020204" pitchFamily="34" charset="0"/>
                </a:rPr>
                <a:t>Value Multiplication &amp;</a:t>
              </a:r>
            </a:p>
            <a:p>
              <a:pPr algn="ctr"/>
              <a:r>
                <a:rPr lang="en-IE" altLang="en-US" b="1">
                  <a:latin typeface="Calibri" panose="020F0502020204030204" pitchFamily="34" charset="0"/>
                  <a:cs typeface="Arial" panose="020B0604020202020204" pitchFamily="34" charset="0"/>
                </a:rPr>
                <a:t>Profit Maximisation </a:t>
              </a:r>
              <a:endParaRPr lang="en-GB" altLang="en-US" b="1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333" name="AutoShape 29"/>
            <p:cNvSpPr>
              <a:spLocks noChangeArrowheads="1"/>
            </p:cNvSpPr>
            <p:nvPr/>
          </p:nvSpPr>
          <p:spPr bwMode="auto">
            <a:xfrm>
              <a:off x="1575" y="1615"/>
              <a:ext cx="545" cy="300"/>
            </a:xfrm>
            <a:prstGeom prst="leftRightArrow">
              <a:avLst>
                <a:gd name="adj1" fmla="val 50000"/>
                <a:gd name="adj2" fmla="val 36333"/>
              </a:avLst>
            </a:prstGeom>
            <a:gradFill rotWithShape="1">
              <a:gsLst>
                <a:gs pos="0">
                  <a:srgbClr val="C0C0C0"/>
                </a:gs>
                <a:gs pos="50000">
                  <a:schemeClr val="bg1"/>
                </a:gs>
                <a:gs pos="100000">
                  <a:srgbClr val="C0C0C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sp>
        <p:nvSpPr>
          <p:cNvPr id="37" name="Rectangle 21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IP Strategy and Scalability</a:t>
            </a:r>
            <a:endParaRPr lang="en-GB" altLang="en-US" sz="3200" b="1" dirty="0"/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7021513" y="873124"/>
            <a:ext cx="1942975" cy="647700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dirty="0">
                <a:solidFill>
                  <a:schemeClr val="bg1"/>
                </a:solidFill>
              </a:rPr>
              <a:t>IP led Scaling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6480175" y="865981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altLang="en-US" sz="3600" dirty="0"/>
              <a:t>=</a:t>
            </a: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8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</p:spPr>
        <p:txBody>
          <a:bodyPr/>
          <a:lstStyle/>
          <a:p>
            <a:r>
              <a:rPr lang="en-IE" altLang="en-US" sz="3600" b="1" dirty="0">
                <a:latin typeface="Calibri" panose="020F0502020204030204" pitchFamily="34" charset="0"/>
              </a:rPr>
              <a:t>Intellectual Property</a:t>
            </a:r>
            <a:endParaRPr lang="en-GB" altLang="en-US" sz="3600" b="1" dirty="0">
              <a:latin typeface="Calibri" panose="020F0502020204030204" pitchFamily="34" charset="0"/>
            </a:endParaRPr>
          </a:p>
        </p:txBody>
      </p:sp>
      <p:sp>
        <p:nvSpPr>
          <p:cNvPr id="126990" name="AutoShape 14"/>
          <p:cNvSpPr>
            <a:spLocks noChangeArrowheads="1"/>
          </p:cNvSpPr>
          <p:nvPr/>
        </p:nvSpPr>
        <p:spPr bwMode="auto">
          <a:xfrm>
            <a:off x="1331913" y="908050"/>
            <a:ext cx="6553200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/>
              <a:t>IP relates to creations of the mind for which exclusive rights are recognised</a:t>
            </a:r>
            <a:endParaRPr lang="en-GB" altLang="en-US" sz="2400" b="1"/>
          </a:p>
        </p:txBody>
      </p:sp>
      <p:sp>
        <p:nvSpPr>
          <p:cNvPr id="126991" name="AutoShape 15"/>
          <p:cNvSpPr>
            <a:spLocks noChangeArrowheads="1"/>
          </p:cNvSpPr>
          <p:nvPr/>
        </p:nvSpPr>
        <p:spPr bwMode="auto">
          <a:xfrm>
            <a:off x="5508625" y="2276475"/>
            <a:ext cx="3635375" cy="2305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 dirty="0"/>
              <a:t>Copyright</a:t>
            </a:r>
          </a:p>
          <a:p>
            <a:pPr algn="ctr"/>
            <a:r>
              <a:rPr lang="en-IE" altLang="en-US" b="1" dirty="0"/>
              <a:t>(Expression of Ideas)</a:t>
            </a:r>
          </a:p>
          <a:p>
            <a:pPr algn="ctr"/>
            <a:r>
              <a:rPr lang="en-IE" altLang="en-US" b="1" dirty="0"/>
              <a:t>Literature, Art, Software, Databases, Publications, Music, Performance, Recordings, etc</a:t>
            </a:r>
            <a:endParaRPr lang="en-GB" altLang="en-US" b="1" dirty="0"/>
          </a:p>
        </p:txBody>
      </p:sp>
      <p:sp>
        <p:nvSpPr>
          <p:cNvPr id="126992" name="AutoShape 16"/>
          <p:cNvSpPr>
            <a:spLocks noChangeArrowheads="1"/>
          </p:cNvSpPr>
          <p:nvPr/>
        </p:nvSpPr>
        <p:spPr bwMode="auto">
          <a:xfrm>
            <a:off x="250825" y="2276475"/>
            <a:ext cx="3240088" cy="23764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 dirty="0"/>
              <a:t>Industrial Property</a:t>
            </a:r>
          </a:p>
          <a:p>
            <a:pPr algn="ctr"/>
            <a:r>
              <a:rPr lang="en-IE" altLang="en-US" b="1" dirty="0"/>
              <a:t>(Embodiment of Ideas)</a:t>
            </a:r>
          </a:p>
          <a:p>
            <a:pPr algn="ctr"/>
            <a:r>
              <a:rPr lang="en-IE" altLang="en-US" b="1" dirty="0"/>
              <a:t>Inventions, Designs, Brands, Trade Secrets, Domain Names, </a:t>
            </a:r>
            <a:r>
              <a:rPr lang="en-IE" altLang="en-US" b="1" dirty="0" err="1"/>
              <a:t>etc</a:t>
            </a:r>
            <a:endParaRPr lang="en-GB" altLang="en-US" b="1" dirty="0"/>
          </a:p>
        </p:txBody>
      </p:sp>
      <p:sp>
        <p:nvSpPr>
          <p:cNvPr id="126993" name="AutoShape 17"/>
          <p:cNvSpPr>
            <a:spLocks noChangeArrowheads="1"/>
          </p:cNvSpPr>
          <p:nvPr/>
        </p:nvSpPr>
        <p:spPr bwMode="auto">
          <a:xfrm>
            <a:off x="665956" y="4652963"/>
            <a:ext cx="7920037" cy="1225550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IP – Legal processes used to capture the </a:t>
            </a:r>
            <a:r>
              <a:rPr lang="en-IE" altLang="en-US" sz="2400" b="1" dirty="0">
                <a:solidFill>
                  <a:srgbClr val="C0C0C0"/>
                </a:solidFill>
              </a:rPr>
              <a:t>intangible value</a:t>
            </a:r>
            <a:r>
              <a:rPr lang="en-IE" altLang="en-US" sz="2400" b="1" dirty="0">
                <a:solidFill>
                  <a:schemeClr val="bg1"/>
                </a:solidFill>
              </a:rPr>
              <a:t> of creativity</a:t>
            </a:r>
            <a:endParaRPr lang="en-GB" altLang="en-US" sz="24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6F2C82-7393-41D6-A8AB-9227494E1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547" y="1847326"/>
            <a:ext cx="2330905" cy="27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1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1" grpId="0" animBg="1"/>
      <p:bldP spid="126992" grpId="0" animBg="1"/>
      <p:bldP spid="1269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45" name="Group 17"/>
          <p:cNvGrpSpPr>
            <a:grpSpLocks/>
          </p:cNvGrpSpPr>
          <p:nvPr/>
        </p:nvGrpSpPr>
        <p:grpSpPr bwMode="auto">
          <a:xfrm>
            <a:off x="360363" y="2060575"/>
            <a:ext cx="8820150" cy="2447925"/>
            <a:chOff x="204" y="1344"/>
            <a:chExt cx="5556" cy="1542"/>
          </a:xfrm>
        </p:grpSpPr>
        <p:sp>
          <p:nvSpPr>
            <p:cNvPr id="150543" name="AutoShape 15"/>
            <p:cNvSpPr>
              <a:spLocks noChangeArrowheads="1"/>
            </p:cNvSpPr>
            <p:nvPr/>
          </p:nvSpPr>
          <p:spPr bwMode="auto">
            <a:xfrm>
              <a:off x="204" y="1389"/>
              <a:ext cx="1769" cy="149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IE" altLang="en-US" sz="2400" b="1"/>
                <a:t>Features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Technical invention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Brand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Look and feel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Original Expression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Know-how</a:t>
              </a:r>
              <a:endParaRPr lang="en-GB" altLang="en-US" b="1"/>
            </a:p>
          </p:txBody>
        </p:sp>
        <p:sp>
          <p:nvSpPr>
            <p:cNvPr id="150544" name="AutoShape 16"/>
            <p:cNvSpPr>
              <a:spLocks noChangeArrowheads="1"/>
            </p:cNvSpPr>
            <p:nvPr/>
          </p:nvSpPr>
          <p:spPr bwMode="auto">
            <a:xfrm>
              <a:off x="3991" y="1344"/>
              <a:ext cx="1769" cy="149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IE" altLang="en-US" sz="2400" b="1"/>
                <a:t>IP Tools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Patents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Trademarks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Registered Designs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Copyright</a:t>
              </a:r>
            </a:p>
            <a:p>
              <a:pPr>
                <a:buFontTx/>
                <a:buChar char="•"/>
              </a:pPr>
              <a:r>
                <a:rPr lang="en-IE" altLang="en-US" b="1"/>
                <a:t>Trade secrets</a:t>
              </a:r>
              <a:endParaRPr lang="en-GB" altLang="en-US" b="1"/>
            </a:p>
          </p:txBody>
        </p:sp>
      </p:grp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</p:spPr>
        <p:txBody>
          <a:bodyPr/>
          <a:lstStyle/>
          <a:p>
            <a:r>
              <a:rPr lang="en-IE" altLang="en-US" sz="3600" b="1">
                <a:latin typeface="Calibri" panose="020F0502020204030204" pitchFamily="34" charset="0"/>
              </a:rPr>
              <a:t>Forms of Intellectual Property</a:t>
            </a:r>
            <a:endParaRPr lang="en-GB" altLang="en-US" sz="3600" b="1">
              <a:latin typeface="Calibri" panose="020F0502020204030204" pitchFamily="34" charset="0"/>
            </a:endParaRPr>
          </a:p>
        </p:txBody>
      </p:sp>
      <p:sp>
        <p:nvSpPr>
          <p:cNvPr id="150531" name="AutoShape 3"/>
          <p:cNvSpPr>
            <a:spLocks noChangeArrowheads="1"/>
          </p:cNvSpPr>
          <p:nvPr/>
        </p:nvSpPr>
        <p:spPr bwMode="auto">
          <a:xfrm>
            <a:off x="512703" y="968377"/>
            <a:ext cx="8353425" cy="935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/>
              <a:t>IP relates to certain unique features of products, not the totality of products themselves</a:t>
            </a:r>
            <a:endParaRPr lang="en-GB" altLang="en-US" sz="2400" b="1"/>
          </a:p>
        </p:txBody>
      </p:sp>
      <p:grpSp>
        <p:nvGrpSpPr>
          <p:cNvPr id="150542" name="Group 14"/>
          <p:cNvGrpSpPr>
            <a:grpSpLocks/>
          </p:cNvGrpSpPr>
          <p:nvPr/>
        </p:nvGrpSpPr>
        <p:grpSpPr bwMode="auto">
          <a:xfrm>
            <a:off x="539750" y="4581525"/>
            <a:ext cx="8064500" cy="1225550"/>
            <a:chOff x="340" y="2886"/>
            <a:chExt cx="5080" cy="772"/>
          </a:xfrm>
        </p:grpSpPr>
        <p:sp>
          <p:nvSpPr>
            <p:cNvPr id="150539" name="AutoShape 11"/>
            <p:cNvSpPr>
              <a:spLocks noChangeArrowheads="1"/>
            </p:cNvSpPr>
            <p:nvPr/>
          </p:nvSpPr>
          <p:spPr bwMode="auto">
            <a:xfrm>
              <a:off x="3470" y="2886"/>
              <a:ext cx="1950" cy="772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IE" altLang="en-US" sz="2400" b="1">
                  <a:solidFill>
                    <a:schemeClr val="bg1"/>
                  </a:solidFill>
                </a:rPr>
                <a:t>Intangible Assets</a:t>
              </a:r>
              <a:endParaRPr lang="en-GB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150540" name="AutoShape 12"/>
            <p:cNvSpPr>
              <a:spLocks noChangeArrowheads="1"/>
            </p:cNvSpPr>
            <p:nvPr/>
          </p:nvSpPr>
          <p:spPr bwMode="auto">
            <a:xfrm>
              <a:off x="340" y="2886"/>
              <a:ext cx="1950" cy="772"/>
            </a:xfrm>
            <a:prstGeom prst="roundRect">
              <a:avLst>
                <a:gd name="adj" fmla="val 16667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IE" altLang="en-US" sz="2400" b="1">
                  <a:solidFill>
                    <a:schemeClr val="bg1"/>
                  </a:solidFill>
                </a:rPr>
                <a:t>Intangible Value</a:t>
              </a:r>
              <a:endParaRPr lang="en-GB" alt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150541" name="AutoShape 13"/>
            <p:cNvSpPr>
              <a:spLocks noChangeArrowheads="1"/>
            </p:cNvSpPr>
            <p:nvPr/>
          </p:nvSpPr>
          <p:spPr bwMode="auto">
            <a:xfrm>
              <a:off x="2517" y="3158"/>
              <a:ext cx="635" cy="317"/>
            </a:xfrm>
            <a:prstGeom prst="rightArrow">
              <a:avLst>
                <a:gd name="adj1" fmla="val 50000"/>
                <a:gd name="adj2" fmla="val 50079"/>
              </a:avLst>
            </a:prstGeom>
            <a:solidFill>
              <a:srgbClr val="087C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D1F6506-AA29-491B-9A60-ACA814E81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1939926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6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Why IP Strategy Matters?  </a:t>
            </a:r>
            <a:endParaRPr lang="en-GB" altLang="en-US" sz="3200" b="1" i="1" dirty="0"/>
          </a:p>
        </p:txBody>
      </p:sp>
      <p:sp>
        <p:nvSpPr>
          <p:cNvPr id="229379" name="AutoShape 3"/>
          <p:cNvSpPr>
            <a:spLocks noChangeArrowheads="1"/>
          </p:cNvSpPr>
          <p:nvPr/>
        </p:nvSpPr>
        <p:spPr bwMode="auto">
          <a:xfrm>
            <a:off x="107950" y="1052513"/>
            <a:ext cx="4392613" cy="2303462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1.  Freedom to Operate</a:t>
            </a:r>
          </a:p>
          <a:p>
            <a:pPr algn="ctr"/>
            <a:r>
              <a:rPr lang="en-IE" altLang="en-US" b="1" dirty="0">
                <a:solidFill>
                  <a:schemeClr val="bg1"/>
                </a:solidFill>
              </a:rPr>
              <a:t>Ensure you have the rights you need to conduct and grow your business.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29380" name="AutoShape 4"/>
          <p:cNvSpPr>
            <a:spLocks noChangeArrowheads="1"/>
          </p:cNvSpPr>
          <p:nvPr/>
        </p:nvSpPr>
        <p:spPr bwMode="auto">
          <a:xfrm>
            <a:off x="4643438" y="1054100"/>
            <a:ext cx="4392612" cy="23034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2. Investment.</a:t>
            </a:r>
          </a:p>
          <a:p>
            <a:pPr algn="ctr"/>
            <a:r>
              <a:rPr lang="en-IE" altLang="en-US" b="1" dirty="0">
                <a:solidFill>
                  <a:schemeClr val="bg1"/>
                </a:solidFill>
              </a:rPr>
              <a:t>Innovation based investment can be expensive and risky.  By protecting your output you increase investor confidence in long-term potential.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29381" name="AutoShape 5"/>
          <p:cNvSpPr>
            <a:spLocks noChangeArrowheads="1"/>
          </p:cNvSpPr>
          <p:nvPr/>
        </p:nvSpPr>
        <p:spPr bwMode="auto">
          <a:xfrm>
            <a:off x="107950" y="3500438"/>
            <a:ext cx="4392613" cy="2303462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3. Value Creation</a:t>
            </a:r>
          </a:p>
          <a:p>
            <a:pPr algn="ctr"/>
            <a:r>
              <a:rPr lang="en-IE" altLang="en-US" b="1" dirty="0">
                <a:solidFill>
                  <a:schemeClr val="bg1"/>
                </a:solidFill>
              </a:rPr>
              <a:t>Creativity creates value.  Your intellectual assets reflect the value of creative potential in your business.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29382" name="AutoShape 6"/>
          <p:cNvSpPr>
            <a:spLocks noChangeArrowheads="1"/>
          </p:cNvSpPr>
          <p:nvPr/>
        </p:nvSpPr>
        <p:spPr bwMode="auto">
          <a:xfrm>
            <a:off x="4643438" y="3502025"/>
            <a:ext cx="4392612" cy="2303463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4. Increase Competitive Advantage</a:t>
            </a:r>
          </a:p>
          <a:p>
            <a:pPr algn="ctr"/>
            <a:r>
              <a:rPr lang="en-IE" altLang="en-US" b="1" dirty="0">
                <a:solidFill>
                  <a:schemeClr val="bg1"/>
                </a:solidFill>
              </a:rPr>
              <a:t>IP </a:t>
            </a:r>
            <a:r>
              <a:rPr lang="en-IE" altLang="en-US" b="1" dirty="0" err="1">
                <a:solidFill>
                  <a:schemeClr val="bg1"/>
                </a:solidFill>
              </a:rPr>
              <a:t>llows</a:t>
            </a:r>
            <a:r>
              <a:rPr lang="en-IE" altLang="en-US" b="1" dirty="0">
                <a:solidFill>
                  <a:schemeClr val="bg1"/>
                </a:solidFill>
              </a:rPr>
              <a:t> you to cultivate a dominant brand, reputation and offering in your market.</a:t>
            </a:r>
            <a:endParaRPr lang="en-GB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2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467544" y="548680"/>
            <a:ext cx="8229600" cy="51117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666666"/>
              </a:buClr>
              <a:buSzPct val="14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66666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6666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en-IE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endParaRPr lang="en-IE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en-IE" altLang="en-US" sz="5400" b="1" dirty="0">
                <a:solidFill>
                  <a:schemeClr val="bg1"/>
                </a:solidFill>
                <a:latin typeface="Calibri" panose="020F0502020204030204" pitchFamily="34" charset="0"/>
              </a:rPr>
              <a:t>Intellectual Asset Management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AutoShape 2"/>
          <p:cNvSpPr>
            <a:spLocks noChangeArrowheads="1"/>
          </p:cNvSpPr>
          <p:nvPr/>
        </p:nvSpPr>
        <p:spPr bwMode="auto">
          <a:xfrm>
            <a:off x="2627313" y="4219575"/>
            <a:ext cx="3732212" cy="13350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3399"/>
              </a:gs>
              <a:gs pos="50000">
                <a:schemeClr val="bg1"/>
              </a:gs>
              <a:gs pos="100000">
                <a:srgbClr val="0033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</a:rPr>
              <a:t>Processes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2987675" y="3355975"/>
            <a:ext cx="3048000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39966"/>
              </a:gs>
              <a:gs pos="50000">
                <a:schemeClr val="bg1"/>
              </a:gs>
              <a:gs pos="100000">
                <a:srgbClr val="3399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 dirty="0">
                <a:latin typeface="Calibri" panose="020F0502020204030204" pitchFamily="34" charset="0"/>
                <a:cs typeface="Arial" panose="020B0604020202020204" pitchFamily="34" charset="0"/>
              </a:rPr>
              <a:t>Intellectual Capital</a:t>
            </a:r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>
            <a:off x="3419475" y="2492375"/>
            <a:ext cx="2052638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Assets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3814763" y="1627188"/>
            <a:ext cx="1368425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50000">
                <a:schemeClr val="bg1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Property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Boxes to think inside when you’re thinking outside the box!</a:t>
            </a:r>
            <a:endParaRPr lang="en-GB" altLang="en-US" sz="1800" b="1" i="1" dirty="0"/>
          </a:p>
        </p:txBody>
      </p:sp>
      <p:sp>
        <p:nvSpPr>
          <p:cNvPr id="187399" name="AutoShape 7"/>
          <p:cNvSpPr>
            <a:spLocks/>
          </p:cNvSpPr>
          <p:nvPr/>
        </p:nvSpPr>
        <p:spPr bwMode="auto">
          <a:xfrm>
            <a:off x="1979613" y="3500438"/>
            <a:ext cx="574675" cy="1943100"/>
          </a:xfrm>
          <a:prstGeom prst="leftBrace">
            <a:avLst>
              <a:gd name="adj1" fmla="val 28177"/>
              <a:gd name="adj2" fmla="val 50000"/>
            </a:avLst>
          </a:prstGeom>
          <a:noFill/>
          <a:ln w="28575">
            <a:solidFill>
              <a:srgbClr val="087CC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87400" name="AutoShape 8"/>
          <p:cNvSpPr>
            <a:spLocks/>
          </p:cNvSpPr>
          <p:nvPr/>
        </p:nvSpPr>
        <p:spPr bwMode="auto">
          <a:xfrm rot="10800000">
            <a:off x="5940425" y="1557338"/>
            <a:ext cx="574675" cy="1943100"/>
          </a:xfrm>
          <a:prstGeom prst="leftBrace">
            <a:avLst>
              <a:gd name="adj1" fmla="val 28177"/>
              <a:gd name="adj2" fmla="val 50000"/>
            </a:avLst>
          </a:prstGeom>
          <a:noFill/>
          <a:ln w="28575">
            <a:solidFill>
              <a:srgbClr val="087CC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87401" name="AutoShape 9"/>
          <p:cNvSpPr>
            <a:spLocks noChangeArrowheads="1"/>
          </p:cNvSpPr>
          <p:nvPr/>
        </p:nvSpPr>
        <p:spPr bwMode="auto">
          <a:xfrm>
            <a:off x="250825" y="4005263"/>
            <a:ext cx="1800225" cy="936625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87402" name="AutoShape 10"/>
          <p:cNvSpPr>
            <a:spLocks noChangeArrowheads="1"/>
          </p:cNvSpPr>
          <p:nvPr/>
        </p:nvSpPr>
        <p:spPr bwMode="auto">
          <a:xfrm>
            <a:off x="6516688" y="2060575"/>
            <a:ext cx="1800225" cy="936625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IE" altLang="en-US" sz="2400" b="1" dirty="0">
                <a:solidFill>
                  <a:schemeClr val="bg1"/>
                </a:solidFill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151272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4486" t="11738" r="13340" b="10074"/>
          <a:stretch/>
        </p:blipFill>
        <p:spPr>
          <a:xfrm>
            <a:off x="4064308" y="1350202"/>
            <a:ext cx="5044246" cy="3763168"/>
          </a:xfrm>
          <a:prstGeom prst="rect">
            <a:avLst/>
          </a:prstGeom>
        </p:spPr>
      </p:pic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Intellectual Asset Management  </a:t>
            </a:r>
            <a:endParaRPr lang="en-GB" altLang="en-US" sz="3200" b="1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79388" y="4437063"/>
            <a:ext cx="3732212" cy="133508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3399"/>
              </a:gs>
              <a:gs pos="50000">
                <a:schemeClr val="bg1"/>
              </a:gs>
              <a:gs pos="100000">
                <a:srgbClr val="0033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Processes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50825" y="1341438"/>
            <a:ext cx="3660775" cy="2808287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i="1" dirty="0">
                <a:solidFill>
                  <a:schemeClr val="bg1"/>
                </a:solidFill>
              </a:rPr>
              <a:t>Vision and Management of Creativity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Stated intent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Data management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Confidentiality 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IP terms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Document templates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Processes to ring fence creativity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3851275" y="4437062"/>
            <a:ext cx="2088877" cy="360359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863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AutoShape 3"/>
          <p:cNvSpPr>
            <a:spLocks noChangeArrowheads="1"/>
          </p:cNvSpPr>
          <p:nvPr/>
        </p:nvSpPr>
        <p:spPr bwMode="auto">
          <a:xfrm>
            <a:off x="0" y="4797425"/>
            <a:ext cx="3732213" cy="1335088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Processes</a:t>
            </a:r>
            <a:endParaRPr lang="en-GB" altLang="en-US" b="1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228356" name="AutoShape 4"/>
          <p:cNvSpPr>
            <a:spLocks noChangeArrowheads="1"/>
          </p:cNvSpPr>
          <p:nvPr/>
        </p:nvSpPr>
        <p:spPr bwMode="auto">
          <a:xfrm>
            <a:off x="360363" y="3933825"/>
            <a:ext cx="3048000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39966"/>
              </a:gs>
              <a:gs pos="50000">
                <a:schemeClr val="bg1"/>
              </a:gs>
              <a:gs pos="100000">
                <a:srgbClr val="3399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 dirty="0">
                <a:latin typeface="Calibri" panose="020F0502020204030204" pitchFamily="34" charset="0"/>
                <a:cs typeface="Arial" panose="020B0604020202020204" pitchFamily="34" charset="0"/>
              </a:rPr>
              <a:t>Intellectual Capital</a:t>
            </a:r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Intellectual Asset Management </a:t>
            </a:r>
            <a:endParaRPr lang="en-GB" altLang="en-US" sz="3200" b="1" dirty="0"/>
          </a:p>
        </p:txBody>
      </p:sp>
      <p:sp>
        <p:nvSpPr>
          <p:cNvPr id="228359" name="AutoShape 7"/>
          <p:cNvSpPr>
            <a:spLocks noChangeArrowheads="1"/>
          </p:cNvSpPr>
          <p:nvPr/>
        </p:nvSpPr>
        <p:spPr bwMode="auto">
          <a:xfrm>
            <a:off x="179388" y="981075"/>
            <a:ext cx="3816350" cy="2663825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i="1" dirty="0">
                <a:solidFill>
                  <a:schemeClr val="bg1"/>
                </a:solidFill>
              </a:rPr>
              <a:t>Resources and Capability to Innovate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Internal talent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Innovation financing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Partners/Collaborators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Development facilities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Innovative potential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Networks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AE82F5-9DEC-4AD7-97A5-575E7973B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99" t="10037" r="12222" b="10037"/>
          <a:stretch/>
        </p:blipFill>
        <p:spPr>
          <a:xfrm>
            <a:off x="4062600" y="1163193"/>
            <a:ext cx="5040560" cy="3888433"/>
          </a:xfrm>
          <a:prstGeom prst="rect">
            <a:avLst/>
          </a:prstGeom>
        </p:spPr>
      </p:pic>
      <p:sp>
        <p:nvSpPr>
          <p:cNvPr id="228358" name="Line 6"/>
          <p:cNvSpPr>
            <a:spLocks noChangeShapeType="1"/>
          </p:cNvSpPr>
          <p:nvPr/>
        </p:nvSpPr>
        <p:spPr bwMode="auto">
          <a:xfrm flipV="1">
            <a:off x="3348038" y="4077071"/>
            <a:ext cx="2304082" cy="50445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0451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AutoShape 3"/>
          <p:cNvSpPr>
            <a:spLocks noChangeArrowheads="1"/>
          </p:cNvSpPr>
          <p:nvPr/>
        </p:nvSpPr>
        <p:spPr bwMode="auto">
          <a:xfrm>
            <a:off x="0" y="4797425"/>
            <a:ext cx="3732213" cy="1335088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Intellectual Asset Management </a:t>
            </a:r>
          </a:p>
          <a:p>
            <a:pPr algn="ctr"/>
            <a:r>
              <a:rPr lang="en-IE" altLang="en-US" b="1">
                <a:solidFill>
                  <a:schemeClr val="bg2"/>
                </a:solidFill>
                <a:latin typeface="Calibri" panose="020F0502020204030204" pitchFamily="34" charset="0"/>
              </a:rPr>
              <a:t>Processes</a:t>
            </a:r>
            <a:endParaRPr lang="en-GB" altLang="en-US" b="1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360363" y="3933825"/>
            <a:ext cx="3048000" cy="1079500"/>
          </a:xfrm>
          <a:prstGeom prst="can">
            <a:avLst>
              <a:gd name="adj" fmla="val 25000"/>
            </a:avLst>
          </a:prstGeom>
          <a:solidFill>
            <a:srgbClr val="C0C0C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 dirty="0">
                <a:solidFill>
                  <a:schemeClr val="bg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Intellectual Capital</a:t>
            </a:r>
            <a:endParaRPr lang="en-GB" altLang="en-US" b="1" dirty="0">
              <a:solidFill>
                <a:schemeClr val="bg2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>
            <a:off x="792163" y="3070225"/>
            <a:ext cx="2052637" cy="10795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3300"/>
              </a:gs>
              <a:gs pos="50000">
                <a:schemeClr val="bg1"/>
              </a:gs>
              <a:gs pos="100000">
                <a:srgbClr val="CC33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IE" altLang="en-US" b="1">
                <a:latin typeface="Calibri" panose="020F0502020204030204" pitchFamily="34" charset="0"/>
                <a:cs typeface="Arial" panose="020B0604020202020204" pitchFamily="34" charset="0"/>
              </a:rPr>
              <a:t>Intellectual Assets</a:t>
            </a:r>
            <a:endParaRPr lang="en-GB" altLang="en-US" b="1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/>
        </p:spPr>
        <p:txBody>
          <a:bodyPr/>
          <a:lstStyle/>
          <a:p>
            <a:r>
              <a:rPr lang="en-IE" altLang="en-US" sz="3200" b="1" dirty="0"/>
              <a:t>Intellectual Asset Management </a:t>
            </a:r>
            <a:endParaRPr lang="en-GB" altLang="en-US" sz="3200" b="1" dirty="0"/>
          </a:p>
        </p:txBody>
      </p:sp>
      <p:sp>
        <p:nvSpPr>
          <p:cNvPr id="184328" name="AutoShape 8"/>
          <p:cNvSpPr>
            <a:spLocks noChangeArrowheads="1"/>
          </p:cNvSpPr>
          <p:nvPr/>
        </p:nvSpPr>
        <p:spPr bwMode="auto">
          <a:xfrm>
            <a:off x="91075" y="871376"/>
            <a:ext cx="3961135" cy="2116138"/>
          </a:xfrm>
          <a:prstGeom prst="roundRect">
            <a:avLst>
              <a:gd name="adj" fmla="val 16667"/>
            </a:avLst>
          </a:prstGeom>
          <a:solidFill>
            <a:srgbClr val="087C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08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IE" altLang="en-US" sz="2000" b="1" i="1" dirty="0">
                <a:solidFill>
                  <a:schemeClr val="bg1"/>
                </a:solidFill>
              </a:rPr>
              <a:t>All Creativity Related Output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Intangible value/USPs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Accumulated Data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Executed agreements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Confidential information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Foundation for IP</a:t>
            </a:r>
          </a:p>
          <a:p>
            <a:pPr>
              <a:buFontTx/>
              <a:buChar char="•"/>
            </a:pPr>
            <a:r>
              <a:rPr lang="en-IE" altLang="en-US" b="1" dirty="0">
                <a:solidFill>
                  <a:schemeClr val="bg1"/>
                </a:solidFill>
              </a:rPr>
              <a:t> R&amp;D Documents and Records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E8D8BC-7A11-40A6-87A0-838CC1A53B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737" t="11047" r="13737" b="9655"/>
          <a:stretch/>
        </p:blipFill>
        <p:spPr>
          <a:xfrm>
            <a:off x="4052210" y="1165121"/>
            <a:ext cx="5040560" cy="4104456"/>
          </a:xfrm>
          <a:prstGeom prst="rect">
            <a:avLst/>
          </a:prstGeom>
        </p:spPr>
      </p:pic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2771775" y="3644901"/>
            <a:ext cx="2376289" cy="206214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771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</TotalTime>
  <Words>569</Words>
  <Application>Microsoft Office PowerPoint</Application>
  <PresentationFormat>On-screen Show (4:3)</PresentationFormat>
  <Paragraphs>147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1_Custom Design</vt:lpstr>
      <vt:lpstr>Capturing Creativity: Intellectual Asset Management and IP Strategy.</vt:lpstr>
      <vt:lpstr>Intellectual Property</vt:lpstr>
      <vt:lpstr>Forms of Intellectual Property</vt:lpstr>
      <vt:lpstr>Why IP Strategy Matters?  </vt:lpstr>
      <vt:lpstr>PowerPoint Presentation</vt:lpstr>
      <vt:lpstr>Boxes to think inside when you’re thinking outside the box!</vt:lpstr>
      <vt:lpstr>Intellectual Asset Management  </vt:lpstr>
      <vt:lpstr>Intellectual Asset Management </vt:lpstr>
      <vt:lpstr>Intellectual Asset Management </vt:lpstr>
      <vt:lpstr>Intellectual Asset Management </vt:lpstr>
      <vt:lpstr>Communicating your Value</vt:lpstr>
      <vt:lpstr>PowerPoint Presentation</vt:lpstr>
      <vt:lpstr>IP Strategy and Scalability</vt:lpstr>
    </vt:vector>
  </TitlesOfParts>
  <Company>Enterprise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tmeagh</dc:creator>
  <cp:lastModifiedBy>Doyle, Joe</cp:lastModifiedBy>
  <cp:revision>149</cp:revision>
  <cp:lastPrinted>2015-09-07T16:07:22Z</cp:lastPrinted>
  <dcterms:created xsi:type="dcterms:W3CDTF">2012-05-17T12:19:02Z</dcterms:created>
  <dcterms:modified xsi:type="dcterms:W3CDTF">2018-06-11T14:20:37Z</dcterms:modified>
</cp:coreProperties>
</file>